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9" r:id="rId2"/>
    <p:sldId id="319" r:id="rId3"/>
    <p:sldId id="323" r:id="rId4"/>
    <p:sldId id="320" r:id="rId5"/>
    <p:sldId id="321" r:id="rId6"/>
    <p:sldId id="324" r:id="rId7"/>
    <p:sldId id="327" r:id="rId8"/>
    <p:sldId id="329" r:id="rId9"/>
    <p:sldId id="330" r:id="rId10"/>
    <p:sldId id="328" r:id="rId11"/>
    <p:sldId id="315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54DD9A-3E4F-45A6-A3EC-4B8B06685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EDA522-4CE8-4988-9BC2-DD0D041D6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111927A-DD44-4A34-9320-8F62EBF0D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4866E9-0F26-4CED-8EE2-8C82ED4B0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B33034-9FE0-4947-A8A0-CE35A9FAA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4281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5B1154-6FF2-4A1A-85B5-B5002EDBC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BE9E74E-394C-4C1E-A357-729878C15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116BB3-FF6F-4003-A706-2106F820B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3C3F68-B8DA-4AEE-BE06-9E37E7BBA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35923C-CF2A-4960-AE35-68ED3EEC0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3877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AFD8B31-E6CB-4670-BE96-4DAFA6ABBF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BE0FAB3-1207-4C41-8CAA-91FC7823A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E90269-2AF1-41C7-905A-40A5FD941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2CC6222-B0C6-474E-A831-81F627BCE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D98D79-461B-40EC-AAD9-B7C81A27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59262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ada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143" y="1357155"/>
            <a:ext cx="5255711" cy="5500847"/>
          </a:xfrm>
          <a:prstGeom prst="rect">
            <a:avLst/>
          </a:prstGeom>
          <a:effectLst>
            <a:outerShdw blurRad="38100" dist="38100" dir="5400000" algn="ctr" rotWithShape="0">
              <a:schemeClr val="tx1">
                <a:alpha val="33000"/>
              </a:schemeClr>
            </a:outerShdw>
          </a:effectLst>
        </p:spPr>
      </p:pic>
      <p:sp>
        <p:nvSpPr>
          <p:cNvPr id="8" name="Rectángulo 7"/>
          <p:cNvSpPr/>
          <p:nvPr userDrawn="1"/>
        </p:nvSpPr>
        <p:spPr>
          <a:xfrm>
            <a:off x="970844" y="3399341"/>
            <a:ext cx="10250312" cy="89034"/>
          </a:xfrm>
          <a:prstGeom prst="rect">
            <a:avLst/>
          </a:prstGeom>
          <a:solidFill>
            <a:srgbClr val="CB00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 sz="1800"/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38793" y="3488375"/>
            <a:ext cx="7560523" cy="752818"/>
          </a:xfr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41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240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Nombre</a:t>
            </a:r>
            <a:r>
              <a:rPr lang="en-US" dirty="0"/>
              <a:t> </a:t>
            </a:r>
            <a:r>
              <a:rPr lang="en-US" dirty="0" err="1"/>
              <a:t>Apellidos</a:t>
            </a:r>
            <a:endParaRPr lang="en-US" dirty="0"/>
          </a:p>
          <a:p>
            <a:r>
              <a:rPr lang="en-US" dirty="0" err="1"/>
              <a:t>Asignatura</a:t>
            </a:r>
            <a:r>
              <a:rPr lang="en-US" dirty="0"/>
              <a:t> de la </a:t>
            </a:r>
            <a:r>
              <a:rPr lang="en-US" dirty="0" err="1"/>
              <a:t>presentaci</a:t>
            </a:r>
            <a:r>
              <a:rPr lang="es-ES" dirty="0" err="1"/>
              <a:t>ón</a:t>
            </a:r>
            <a:endParaRPr dirty="0"/>
          </a:p>
        </p:txBody>
      </p:sp>
      <p:pic>
        <p:nvPicPr>
          <p:cNvPr id="15" name="Imagen 14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13" y="5862700"/>
            <a:ext cx="1974855" cy="753533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970845" y="206152"/>
            <a:ext cx="9137980" cy="3193188"/>
          </a:xfrm>
          <a:noFill/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4410"/>
              </a:lnSpc>
              <a:spcBef>
                <a:spcPct val="0"/>
              </a:spcBef>
              <a:buNone/>
              <a:defRPr sz="44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[</a:t>
            </a:r>
            <a:r>
              <a:rPr lang="en-US" dirty="0" err="1"/>
              <a:t>Título</a:t>
            </a:r>
            <a:r>
              <a:rPr lang="en-US" dirty="0"/>
              <a:t> de la </a:t>
            </a:r>
            <a:r>
              <a:rPr lang="en-US" dirty="0" err="1"/>
              <a:t>presentaci</a:t>
            </a:r>
            <a:r>
              <a:rPr lang="es-ES" dirty="0" err="1"/>
              <a:t>ón</a:t>
            </a:r>
            <a:r>
              <a:rPr lang="en-US" dirty="0"/>
              <a:t>]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885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magen y texto explica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9"/>
          <p:cNvSpPr/>
          <p:nvPr userDrawn="1"/>
        </p:nvSpPr>
        <p:spPr>
          <a:xfrm>
            <a:off x="11749905" y="2073939"/>
            <a:ext cx="318632" cy="301892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800"/>
          </a:p>
        </p:txBody>
      </p:sp>
      <p:sp>
        <p:nvSpPr>
          <p:cNvPr id="16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571552" y="3320265"/>
            <a:ext cx="675341" cy="365125"/>
          </a:xfrm>
        </p:spPr>
        <p:txBody>
          <a:bodyPr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fld id="{57AF16DE-A0D5-4438-950F-5B1E159C2C2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0" name="Marcador de pie de página 9"/>
          <p:cNvSpPr>
            <a:spLocks noGrp="1"/>
          </p:cNvSpPr>
          <p:nvPr>
            <p:ph type="ftr" sz="quarter" idx="11"/>
          </p:nvPr>
        </p:nvSpPr>
        <p:spPr>
          <a:xfrm>
            <a:off x="4094348" y="6465655"/>
            <a:ext cx="8009467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[Pie de Página]</a:t>
            </a:r>
            <a:endParaRPr lang="en-US" dirty="0"/>
          </a:p>
        </p:txBody>
      </p:sp>
      <p:sp>
        <p:nvSpPr>
          <p:cNvPr id="27" name="Vertical Text Placeholder 2"/>
          <p:cNvSpPr>
            <a:spLocks noGrp="1"/>
          </p:cNvSpPr>
          <p:nvPr>
            <p:ph type="body" orient="vert" idx="23"/>
          </p:nvPr>
        </p:nvSpPr>
        <p:spPr>
          <a:xfrm>
            <a:off x="1684839" y="259883"/>
            <a:ext cx="9708357" cy="6088481"/>
          </a:xfrm>
        </p:spPr>
        <p:txBody>
          <a:bodyPr vert="horz" numCol="1"/>
          <a:lstStyle>
            <a:lvl1pPr>
              <a:defRPr sz="1800" b="0" i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>
              <a:defRPr b="0" i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>
              <a:defRPr b="0" i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>
              <a:defRPr b="0" i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>
              <a:defRPr b="0" i="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dirty="0"/>
          </a:p>
        </p:txBody>
      </p:sp>
      <p:sp>
        <p:nvSpPr>
          <p:cNvPr id="32" name="Rectángulo 31"/>
          <p:cNvSpPr/>
          <p:nvPr userDrawn="1"/>
        </p:nvSpPr>
        <p:spPr>
          <a:xfrm>
            <a:off x="1" y="-1"/>
            <a:ext cx="1407056" cy="6869459"/>
          </a:xfrm>
          <a:prstGeom prst="rect">
            <a:avLst/>
          </a:prstGeom>
          <a:solidFill>
            <a:srgbClr val="CB0017"/>
          </a:solidFill>
          <a:ln>
            <a:noFill/>
          </a:ln>
          <a:effectLst>
            <a:innerShdw>
              <a:srgbClr val="FFFFFF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800"/>
          </a:p>
        </p:txBody>
      </p:sp>
      <p:sp>
        <p:nvSpPr>
          <p:cNvPr id="33" name="Rectángulo 32"/>
          <p:cNvSpPr/>
          <p:nvPr userDrawn="1"/>
        </p:nvSpPr>
        <p:spPr>
          <a:xfrm>
            <a:off x="-2" y="5698808"/>
            <a:ext cx="1407059" cy="22135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180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 rot="16200000">
            <a:off x="-1984868" y="2140167"/>
            <a:ext cx="5430816" cy="1397620"/>
          </a:xfrm>
        </p:spPr>
        <p:txBody>
          <a:bodyPr/>
          <a:lstStyle>
            <a:lvl1pPr>
              <a:lnSpc>
                <a:spcPts val="36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s-ES_tradnl" dirty="0"/>
              <a:t>Clic para </a:t>
            </a:r>
            <a:br>
              <a:rPr lang="es-ES_tradnl" dirty="0"/>
            </a:br>
            <a:r>
              <a:rPr lang="es-ES_tradnl" dirty="0"/>
              <a:t>editar título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8339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raportada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143" y="1357155"/>
            <a:ext cx="5255711" cy="5500847"/>
          </a:xfrm>
          <a:prstGeom prst="rect">
            <a:avLst/>
          </a:prstGeom>
          <a:effectLst>
            <a:outerShdw blurRad="38100" dist="38100" dir="5400000" algn="ctr" rotWithShape="0">
              <a:schemeClr val="tx1">
                <a:alpha val="33000"/>
              </a:schemeClr>
            </a:outerShdw>
          </a:effectLst>
        </p:spPr>
      </p:pic>
      <p:pic>
        <p:nvPicPr>
          <p:cNvPr id="9" name="Imagen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13" y="5862700"/>
            <a:ext cx="1974855" cy="753533"/>
          </a:xfrm>
          <a:prstGeom prst="rect">
            <a:avLst/>
          </a:prstGeom>
        </p:spPr>
      </p:pic>
      <p:sp>
        <p:nvSpPr>
          <p:cNvPr id="13" name="Rectángulo 12"/>
          <p:cNvSpPr/>
          <p:nvPr userDrawn="1"/>
        </p:nvSpPr>
        <p:spPr>
          <a:xfrm>
            <a:off x="970844" y="5648327"/>
            <a:ext cx="10250312" cy="49029"/>
          </a:xfrm>
          <a:prstGeom prst="rect">
            <a:avLst/>
          </a:prstGeom>
          <a:solidFill>
            <a:srgbClr val="CB00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_tradnl" sz="1800"/>
          </a:p>
        </p:txBody>
      </p:sp>
    </p:spTree>
    <p:extLst>
      <p:ext uri="{BB962C8B-B14F-4D97-AF65-F5344CB8AC3E}">
        <p14:creationId xmlns:p14="http://schemas.microsoft.com/office/powerpoint/2010/main" val="359156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68FAC-6DE1-4094-9693-979A2DCC7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51E9691-3257-432A-8E9F-06F83BD2E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6846CD-1660-4A97-8725-99EA13F1C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77F8AA-9615-49F2-8BC3-32FD348F0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EADD00-14CD-44A3-83BA-E0FCD0E1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08124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2433E2-6EF8-4D61-B8AA-E699AAEE0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94A733-55C0-4DB7-B5FD-A0F776017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B808E5-91E8-4CA2-B86B-008B56A93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A0B47BE-8945-4A9B-86E9-DA2E15258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ACB8F8E-A4F1-4C6A-BB07-E382AA72A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492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202E1F-AB4E-4AAF-8BFC-54E6FB287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6C3F58-52DC-481F-ABED-065AB8826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507A736-3795-4B41-835F-BA4FB8B1E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C2AE28-C6CF-4710-ADAD-1771CF57F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AFCC512-8424-4B35-9387-DDE2B50BF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BD99313-AFD5-4FE1-A469-9B7B98024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123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95B0CC-E3AD-4550-AAB6-ED730A135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8FC14FF-0D88-4066-8099-167BD53B91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25A000F-FD40-456E-AF15-A9646C8A3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897E784-41E6-496D-8AF1-2A5FF2799A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D49A820-6143-4362-92CC-D6791C47E3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5171160-A747-4F0B-A61D-15E6D11A8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27DAD48-059E-4398-AEED-982302A39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54C22A8-E47F-4C79-90CA-F691C1D42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6132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7CEC26-EEB3-4E06-B18A-8E0BB3B57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BAAEC6E-066E-4A18-B088-D72BE5925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6A0DEA2-F0F1-4499-A453-1C12081A6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D67B63E-C147-483F-BE96-7795A66A2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8404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D75C0C2-25B1-4003-ACE9-8A20BED87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94C64F9-1CEB-4021-B3D7-EB5887126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6AFF696-10EC-445A-9612-0B0D45DA4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6987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AC1C48-E5FA-414C-81B1-1C50E5CE0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321B2B2-27FD-4B0F-BA4C-3988EF3EB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90B4ECE-8F67-467B-946D-06DF43F41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3F28001-D3D1-4971-BE6E-AD89A06C5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729BCA2-BB55-4D77-A616-E70FDCAD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209A27B-8EC8-4671-B903-C2F7E40DC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2727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1F56B1-4D6E-454F-AB91-9A39443F4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0FB9462-887E-4CF7-83A4-842E793A27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E012052-0561-435A-81E9-0026FF5CC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361FCCA-4924-4F3C-933D-38F48B82B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87D31E-BD79-494A-AE36-C390ECCD9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17A1DC2-C010-47EB-927B-128204398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2573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C84E7B6-7A14-43B5-971A-27A542DF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6D31E17-4B99-4D1D-BC32-2A94F22BB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CB8F50-80E2-43A8-BF8E-FA1115D6E0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FC827-21DF-4816-854C-E85A632CA378}" type="datetimeFigureOut">
              <a:rPr lang="es-ES" smtClean="0"/>
              <a:t>01/07/2019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83AE2B-0FE1-4CE5-B991-9C39527B80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E61104-7288-4410-9031-CBE6A67456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02BD9-098E-4411-8EF9-BAC055CCC2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9521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linkedin.com/in/ruben-barrado/" TargetMode="Externa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4.png"/><Relationship Id="rId4" Type="http://schemas.openxmlformats.org/officeDocument/2006/relationships/hyperlink" Target="https://github.com/rbarrado/MemoriaTFG-RubenBarradoJimenez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6">
            <a:extLst>
              <a:ext uri="{FF2B5EF4-FFF2-40B4-BE49-F238E27FC236}">
                <a16:creationId xmlns:a16="http://schemas.microsoft.com/office/drawing/2014/main" id="{862BC81B-1F90-4F3E-A05A-46C346880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845" y="3865491"/>
            <a:ext cx="7560523" cy="752818"/>
          </a:xfrm>
        </p:spPr>
        <p:txBody>
          <a:bodyPr/>
          <a:lstStyle/>
          <a:p>
            <a:r>
              <a:rPr lang="es-ES_tradnl" dirty="0"/>
              <a:t>Rubén Barrado Jiménez</a:t>
            </a:r>
          </a:p>
        </p:txBody>
      </p:sp>
      <p:sp>
        <p:nvSpPr>
          <p:cNvPr id="7" name="Título 3">
            <a:extLst>
              <a:ext uri="{FF2B5EF4-FFF2-40B4-BE49-F238E27FC236}">
                <a16:creationId xmlns:a16="http://schemas.microsoft.com/office/drawing/2014/main" id="{2340E907-7FD6-44A7-876A-EBC535EE0C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/>
              <a:t>Generador de gráficos para un portal Liferay utilizando React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68F7EEE-8B28-4408-89E5-5D8D48607AA4}"/>
              </a:ext>
            </a:extLst>
          </p:cNvPr>
          <p:cNvSpPr txBox="1"/>
          <p:nvPr/>
        </p:nvSpPr>
        <p:spPr>
          <a:xfrm>
            <a:off x="8939997" y="5192832"/>
            <a:ext cx="29259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Grado en Ingeniería en Sistemas de Telecomunicación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8366378-EFF5-4276-BC36-5B0129795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433" y="464839"/>
            <a:ext cx="2305050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5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CDC7B4B-C419-48BF-82CC-2BC48CB4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48EB1008-651B-4A11-BE26-075CAEC7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230" y="331114"/>
            <a:ext cx="2779774" cy="743083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Resultados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28EC53B-7DD3-4B64-9F86-5B46586DDBAC}"/>
              </a:ext>
            </a:extLst>
          </p:cNvPr>
          <p:cNvSpPr txBox="1">
            <a:spLocks/>
          </p:cNvSpPr>
          <p:nvPr/>
        </p:nvSpPr>
        <p:spPr>
          <a:xfrm rot="16200000">
            <a:off x="-2129799" y="2285375"/>
            <a:ext cx="5430838" cy="11077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600" dirty="0"/>
              <a:t>Generación de gráficos para un portal Liferay utilizando React</a:t>
            </a:r>
          </a:p>
        </p:txBody>
      </p:sp>
      <p:pic>
        <p:nvPicPr>
          <p:cNvPr id="6" name="Picture 2" descr="Resultado de imagen de logo urjc blanco">
            <a:extLst>
              <a:ext uri="{FF2B5EF4-FFF2-40B4-BE49-F238E27FC236}">
                <a16:creationId xmlns:a16="http://schemas.microsoft.com/office/drawing/2014/main" id="{B3BCAF6B-6564-454E-A5E6-BE6ECAB75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20"/>
          <a:stretch/>
        </p:blipFill>
        <p:spPr bwMode="auto">
          <a:xfrm>
            <a:off x="436100" y="5938360"/>
            <a:ext cx="607952" cy="91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329EDAF4-E010-4B7E-A70D-3747865B2EC9}"/>
              </a:ext>
            </a:extLst>
          </p:cNvPr>
          <p:cNvSpPr txBox="1">
            <a:spLocks/>
          </p:cNvSpPr>
          <p:nvPr/>
        </p:nvSpPr>
        <p:spPr>
          <a:xfrm>
            <a:off x="2227143" y="3295046"/>
            <a:ext cx="7699615" cy="1237197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Video_TFG">
            <a:hlinkClick r:id="" action="ppaction://media"/>
            <a:extLst>
              <a:ext uri="{FF2B5EF4-FFF2-40B4-BE49-F238E27FC236}">
                <a16:creationId xmlns:a16="http://schemas.microsoft.com/office/drawing/2014/main" id="{D5E7EB1B-8254-43BD-9EBB-131A94C783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29943" y="2280210"/>
            <a:ext cx="7922714" cy="3862323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AF378FE-8058-4FCA-9842-AEC86AFE133D}"/>
              </a:ext>
            </a:extLst>
          </p:cNvPr>
          <p:cNvSpPr txBox="1"/>
          <p:nvPr/>
        </p:nvSpPr>
        <p:spPr>
          <a:xfrm>
            <a:off x="1771650" y="1200150"/>
            <a:ext cx="96393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Como resultado del proyecto podemos ver el siguiente vídeo: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69875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6">
            <a:extLst>
              <a:ext uri="{FF2B5EF4-FFF2-40B4-BE49-F238E27FC236}">
                <a16:creationId xmlns:a16="http://schemas.microsoft.com/office/drawing/2014/main" id="{B1A57960-A598-49C7-AA93-990CC7B1E2D8}"/>
              </a:ext>
            </a:extLst>
          </p:cNvPr>
          <p:cNvSpPr txBox="1">
            <a:spLocks/>
          </p:cNvSpPr>
          <p:nvPr/>
        </p:nvSpPr>
        <p:spPr>
          <a:xfrm>
            <a:off x="1346212" y="2416456"/>
            <a:ext cx="7560523" cy="7528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Gill Sans Light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kern="1200">
                <a:solidFill>
                  <a:schemeClr val="tx2"/>
                </a:solidFill>
                <a:latin typeface="Gill Sans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>
                <a:hlinkClick r:id="rId2"/>
              </a:rPr>
              <a:t>https://www.linkedin.com/in/ruben-barrado/</a:t>
            </a:r>
            <a:endParaRPr lang="es-ES_tradnl" dirty="0"/>
          </a:p>
        </p:txBody>
      </p:sp>
      <p:pic>
        <p:nvPicPr>
          <p:cNvPr id="3" name="Picture 2" descr="Resultado de imagen de linkedin">
            <a:extLst>
              <a:ext uri="{FF2B5EF4-FFF2-40B4-BE49-F238E27FC236}">
                <a16:creationId xmlns:a16="http://schemas.microsoft.com/office/drawing/2014/main" id="{223EFDA3-2879-4D32-92FA-416FEAFD0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545" y="2475342"/>
            <a:ext cx="324667" cy="324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ítulo 6">
            <a:extLst>
              <a:ext uri="{FF2B5EF4-FFF2-40B4-BE49-F238E27FC236}">
                <a16:creationId xmlns:a16="http://schemas.microsoft.com/office/drawing/2014/main" id="{2A503683-D038-4A43-8B4D-AB151B4D71A5}"/>
              </a:ext>
            </a:extLst>
          </p:cNvPr>
          <p:cNvSpPr txBox="1">
            <a:spLocks/>
          </p:cNvSpPr>
          <p:nvPr/>
        </p:nvSpPr>
        <p:spPr>
          <a:xfrm>
            <a:off x="1346211" y="1948439"/>
            <a:ext cx="7560523" cy="7528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41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2400" b="0" i="0" kern="1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Gill Sans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/>
              <a:t>r.barradoj@alumnos.urjc.es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FEB4CB3-B4F7-4642-A9ED-885B12F4945A}"/>
              </a:ext>
            </a:extLst>
          </p:cNvPr>
          <p:cNvSpPr/>
          <p:nvPr/>
        </p:nvSpPr>
        <p:spPr>
          <a:xfrm>
            <a:off x="1346212" y="2933270"/>
            <a:ext cx="6368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hlinkClick r:id="rId4"/>
              </a:rPr>
              <a:t>https://github.com/rbarrado/MemoriaTFG-RubenBarradoJimenez</a:t>
            </a:r>
            <a:endParaRPr lang="es-ES" dirty="0"/>
          </a:p>
        </p:txBody>
      </p:sp>
      <p:pic>
        <p:nvPicPr>
          <p:cNvPr id="6" name="Picture 4" descr="Resultado de imagen de github">
            <a:extLst>
              <a:ext uri="{FF2B5EF4-FFF2-40B4-BE49-F238E27FC236}">
                <a16:creationId xmlns:a16="http://schemas.microsoft.com/office/drawing/2014/main" id="{A79BA398-07D7-432C-B7CF-4E3AB48F7D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339" y="2817264"/>
            <a:ext cx="601345" cy="60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501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CDC7B4B-C419-48BF-82CC-2BC48CB4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48EB1008-651B-4A11-BE26-075CAEC7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230" y="331115"/>
            <a:ext cx="2224727" cy="501650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Resumen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28EC53B-7DD3-4B64-9F86-5B46586DDBAC}"/>
              </a:ext>
            </a:extLst>
          </p:cNvPr>
          <p:cNvSpPr txBox="1">
            <a:spLocks/>
          </p:cNvSpPr>
          <p:nvPr/>
        </p:nvSpPr>
        <p:spPr>
          <a:xfrm rot="16200000">
            <a:off x="-2129799" y="2285375"/>
            <a:ext cx="5430838" cy="11077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600" dirty="0"/>
              <a:t>Generación de gráficos para un portal Liferay utilizando React</a:t>
            </a:r>
          </a:p>
        </p:txBody>
      </p:sp>
      <p:pic>
        <p:nvPicPr>
          <p:cNvPr id="6" name="Picture 2" descr="Resultado de imagen de logo urjc blanco">
            <a:extLst>
              <a:ext uri="{FF2B5EF4-FFF2-40B4-BE49-F238E27FC236}">
                <a16:creationId xmlns:a16="http://schemas.microsoft.com/office/drawing/2014/main" id="{B3BCAF6B-6564-454E-A5E6-BE6ECAB75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20"/>
          <a:stretch/>
        </p:blipFill>
        <p:spPr bwMode="auto">
          <a:xfrm>
            <a:off x="436100" y="5938360"/>
            <a:ext cx="607952" cy="91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465DCDED-6100-43C2-9086-71DDBB004CF4}"/>
              </a:ext>
            </a:extLst>
          </p:cNvPr>
          <p:cNvSpPr txBox="1">
            <a:spLocks/>
          </p:cNvSpPr>
          <p:nvPr/>
        </p:nvSpPr>
        <p:spPr>
          <a:xfrm>
            <a:off x="2227143" y="1440455"/>
            <a:ext cx="8812530" cy="1879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329EDAF4-E010-4B7E-A70D-3747865B2EC9}"/>
              </a:ext>
            </a:extLst>
          </p:cNvPr>
          <p:cNvSpPr txBox="1">
            <a:spLocks/>
          </p:cNvSpPr>
          <p:nvPr/>
        </p:nvSpPr>
        <p:spPr>
          <a:xfrm>
            <a:off x="2227143" y="3295046"/>
            <a:ext cx="7699615" cy="1237197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6CAB626-D691-4E8C-89FA-06F6CDD72BCB}"/>
              </a:ext>
            </a:extLst>
          </p:cNvPr>
          <p:cNvSpPr txBox="1"/>
          <p:nvPr/>
        </p:nvSpPr>
        <p:spPr>
          <a:xfrm>
            <a:off x="1771650" y="1200150"/>
            <a:ext cx="96393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 Integración de React en el gestor de contenidos Liferay.</a:t>
            </a:r>
          </a:p>
          <a:p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Generación de gráficos con datos meteorológicos.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Datos diarios y semanales.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Capitales de las comunidades autónomas españolas.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07CC506-B701-4FD4-83D2-794832013A21}"/>
              </a:ext>
            </a:extLst>
          </p:cNvPr>
          <p:cNvSpPr txBox="1"/>
          <p:nvPr/>
        </p:nvSpPr>
        <p:spPr>
          <a:xfrm>
            <a:off x="1771650" y="5031443"/>
            <a:ext cx="9639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 Trabajo en colaboración con la empresa Everis.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AB201DC8-A052-4531-9B6D-88A96845F8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6187" y="5313635"/>
            <a:ext cx="2305050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84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CDC7B4B-C419-48BF-82CC-2BC48CB4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48EB1008-651B-4A11-BE26-075CAEC7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230" y="331114"/>
            <a:ext cx="2779774" cy="743083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Motivación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28EC53B-7DD3-4B64-9F86-5B46586DDBAC}"/>
              </a:ext>
            </a:extLst>
          </p:cNvPr>
          <p:cNvSpPr txBox="1">
            <a:spLocks/>
          </p:cNvSpPr>
          <p:nvPr/>
        </p:nvSpPr>
        <p:spPr>
          <a:xfrm rot="16200000">
            <a:off x="-2129799" y="2285375"/>
            <a:ext cx="5430838" cy="11077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600" dirty="0"/>
              <a:t>Generación de gráficos para un portal Liferay utilizando React</a:t>
            </a:r>
          </a:p>
        </p:txBody>
      </p:sp>
      <p:pic>
        <p:nvPicPr>
          <p:cNvPr id="6" name="Picture 2" descr="Resultado de imagen de logo urjc blanco">
            <a:extLst>
              <a:ext uri="{FF2B5EF4-FFF2-40B4-BE49-F238E27FC236}">
                <a16:creationId xmlns:a16="http://schemas.microsoft.com/office/drawing/2014/main" id="{B3BCAF6B-6564-454E-A5E6-BE6ECAB75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20"/>
          <a:stretch/>
        </p:blipFill>
        <p:spPr bwMode="auto">
          <a:xfrm>
            <a:off x="436100" y="5938360"/>
            <a:ext cx="607952" cy="91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465DCDED-6100-43C2-9086-71DDBB004CF4}"/>
              </a:ext>
            </a:extLst>
          </p:cNvPr>
          <p:cNvSpPr txBox="1">
            <a:spLocks/>
          </p:cNvSpPr>
          <p:nvPr/>
        </p:nvSpPr>
        <p:spPr>
          <a:xfrm>
            <a:off x="2227143" y="1440455"/>
            <a:ext cx="8812530" cy="43602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s-E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Gestor de contenidos Liferay.</a:t>
            </a:r>
          </a:p>
          <a:p>
            <a:pPr lvl="1" algn="just"/>
            <a:endParaRPr lang="es-E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s-E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Biblioteca React.</a:t>
            </a:r>
          </a:p>
          <a:p>
            <a:pPr lvl="1" algn="just"/>
            <a:endParaRPr lang="es-E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s-E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Combinación con varias ventajas.</a:t>
            </a: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329EDAF4-E010-4B7E-A70D-3747865B2EC9}"/>
              </a:ext>
            </a:extLst>
          </p:cNvPr>
          <p:cNvSpPr txBox="1">
            <a:spLocks/>
          </p:cNvSpPr>
          <p:nvPr/>
        </p:nvSpPr>
        <p:spPr>
          <a:xfrm>
            <a:off x="2227143" y="3295046"/>
            <a:ext cx="7699615" cy="1237197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n 8" descr="Imagen que contiene oscuro, interior&#10;&#10;Descripción generada automáticamente">
            <a:extLst>
              <a:ext uri="{FF2B5EF4-FFF2-40B4-BE49-F238E27FC236}">
                <a16:creationId xmlns:a16="http://schemas.microsoft.com/office/drawing/2014/main" id="{009671AB-051E-4939-B1C7-FC2968B06D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291" y="5087087"/>
            <a:ext cx="2695575" cy="660915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00EF4111-E33D-44DC-9E85-7A4EE1ECC1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8520" y="4852881"/>
            <a:ext cx="2417591" cy="11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3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CDC7B4B-C419-48BF-82CC-2BC48CB4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48EB1008-651B-4A11-BE26-075CAEC7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230" y="331114"/>
            <a:ext cx="2779774" cy="743083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Tecnologías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28EC53B-7DD3-4B64-9F86-5B46586DDBAC}"/>
              </a:ext>
            </a:extLst>
          </p:cNvPr>
          <p:cNvSpPr txBox="1">
            <a:spLocks/>
          </p:cNvSpPr>
          <p:nvPr/>
        </p:nvSpPr>
        <p:spPr>
          <a:xfrm rot="16200000">
            <a:off x="-2129799" y="2285375"/>
            <a:ext cx="5430838" cy="11077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600" dirty="0"/>
              <a:t>Generación de gráficos para un portal Liferay utilizando React</a:t>
            </a:r>
          </a:p>
        </p:txBody>
      </p:sp>
      <p:pic>
        <p:nvPicPr>
          <p:cNvPr id="6" name="Picture 2" descr="Resultado de imagen de logo urjc blanco">
            <a:extLst>
              <a:ext uri="{FF2B5EF4-FFF2-40B4-BE49-F238E27FC236}">
                <a16:creationId xmlns:a16="http://schemas.microsoft.com/office/drawing/2014/main" id="{B3BCAF6B-6564-454E-A5E6-BE6ECAB75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20"/>
          <a:stretch/>
        </p:blipFill>
        <p:spPr bwMode="auto">
          <a:xfrm>
            <a:off x="436100" y="5938360"/>
            <a:ext cx="607952" cy="91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465DCDED-6100-43C2-9086-71DDBB004CF4}"/>
              </a:ext>
            </a:extLst>
          </p:cNvPr>
          <p:cNvSpPr txBox="1">
            <a:spLocks/>
          </p:cNvSpPr>
          <p:nvPr/>
        </p:nvSpPr>
        <p:spPr>
          <a:xfrm>
            <a:off x="2227143" y="1440455"/>
            <a:ext cx="8812530" cy="1879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329EDAF4-E010-4B7E-A70D-3747865B2EC9}"/>
              </a:ext>
            </a:extLst>
          </p:cNvPr>
          <p:cNvSpPr txBox="1">
            <a:spLocks/>
          </p:cNvSpPr>
          <p:nvPr/>
        </p:nvSpPr>
        <p:spPr>
          <a:xfrm>
            <a:off x="2227143" y="3295046"/>
            <a:ext cx="7699615" cy="1237197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DAB4AE0-92B3-411E-A094-0A8B46DE250E}"/>
              </a:ext>
            </a:extLst>
          </p:cNvPr>
          <p:cNvSpPr txBox="1"/>
          <p:nvPr/>
        </p:nvSpPr>
        <p:spPr>
          <a:xfrm>
            <a:off x="1771650" y="1200150"/>
            <a:ext cx="96393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 </a:t>
            </a:r>
            <a:r>
              <a:rPr lang="es-ES" sz="2800" dirty="0">
                <a:solidFill>
                  <a:schemeClr val="accent1"/>
                </a:solidFill>
              </a:rPr>
              <a:t>Liferay</a:t>
            </a:r>
            <a:r>
              <a:rPr lang="es-ES" sz="2800" dirty="0"/>
              <a:t>.</a:t>
            </a:r>
          </a:p>
          <a:p>
            <a:endParaRPr lang="es-ES" sz="2800" dirty="0"/>
          </a:p>
          <a:p>
            <a:r>
              <a:rPr lang="es-ES" sz="2800" dirty="0"/>
              <a:t>Gestor de contenidos Open Source basado en Java EE.</a:t>
            </a:r>
          </a:p>
          <a:p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Crea, gestiona y administra portales web.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Actúa como contenedor de portlets.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Estable, seguro y eficiente.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Portable, usable y configurable.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F40103C-9A1D-4089-85F9-E8AE9FE9DCCF}"/>
              </a:ext>
            </a:extLst>
          </p:cNvPr>
          <p:cNvSpPr txBox="1"/>
          <p:nvPr/>
        </p:nvSpPr>
        <p:spPr>
          <a:xfrm>
            <a:off x="1771650" y="5031443"/>
            <a:ext cx="9639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Sigue el patrón MVC.</a:t>
            </a:r>
          </a:p>
        </p:txBody>
      </p:sp>
      <p:pic>
        <p:nvPicPr>
          <p:cNvPr id="1026" name="Picture 2" descr="Resultado de imagen de patron mvc">
            <a:extLst>
              <a:ext uri="{FF2B5EF4-FFF2-40B4-BE49-F238E27FC236}">
                <a16:creationId xmlns:a16="http://schemas.microsoft.com/office/drawing/2014/main" id="{FAD1CA32-37B5-491B-A03B-7AC38FA8E8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563" y="4061438"/>
            <a:ext cx="2463230" cy="246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97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CDC7B4B-C419-48BF-82CC-2BC48CB4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48EB1008-651B-4A11-BE26-075CAEC7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230" y="331114"/>
            <a:ext cx="2779774" cy="743083"/>
          </a:xfrm>
        </p:spPr>
        <p:txBody>
          <a:bodyPr>
            <a:normAutofit fontScale="90000"/>
          </a:bodyPr>
          <a:lstStyle/>
          <a:p>
            <a:r>
              <a:rPr lang="en-GB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Tecnologías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28EC53B-7DD3-4B64-9F86-5B46586DDBAC}"/>
              </a:ext>
            </a:extLst>
          </p:cNvPr>
          <p:cNvSpPr txBox="1">
            <a:spLocks/>
          </p:cNvSpPr>
          <p:nvPr/>
        </p:nvSpPr>
        <p:spPr>
          <a:xfrm rot="16200000">
            <a:off x="-2129799" y="2285375"/>
            <a:ext cx="5430838" cy="11077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600" dirty="0"/>
              <a:t>Generación de gráficos para un portal Liferay utilizando React</a:t>
            </a:r>
          </a:p>
        </p:txBody>
      </p:sp>
      <p:pic>
        <p:nvPicPr>
          <p:cNvPr id="6" name="Picture 2" descr="Resultado de imagen de logo urjc blanco">
            <a:extLst>
              <a:ext uri="{FF2B5EF4-FFF2-40B4-BE49-F238E27FC236}">
                <a16:creationId xmlns:a16="http://schemas.microsoft.com/office/drawing/2014/main" id="{B3BCAF6B-6564-454E-A5E6-BE6ECAB75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20"/>
          <a:stretch/>
        </p:blipFill>
        <p:spPr bwMode="auto">
          <a:xfrm>
            <a:off x="436100" y="5938360"/>
            <a:ext cx="607952" cy="91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465DCDED-6100-43C2-9086-71DDBB004CF4}"/>
              </a:ext>
            </a:extLst>
          </p:cNvPr>
          <p:cNvSpPr txBox="1">
            <a:spLocks/>
          </p:cNvSpPr>
          <p:nvPr/>
        </p:nvSpPr>
        <p:spPr>
          <a:xfrm>
            <a:off x="2227143" y="1440455"/>
            <a:ext cx="8812530" cy="1879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329EDAF4-E010-4B7E-A70D-3747865B2EC9}"/>
              </a:ext>
            </a:extLst>
          </p:cNvPr>
          <p:cNvSpPr txBox="1">
            <a:spLocks/>
          </p:cNvSpPr>
          <p:nvPr/>
        </p:nvSpPr>
        <p:spPr>
          <a:xfrm>
            <a:off x="2227143" y="3295046"/>
            <a:ext cx="7699615" cy="1237197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8882966-DFC1-4D0F-BD48-3790263B8445}"/>
              </a:ext>
            </a:extLst>
          </p:cNvPr>
          <p:cNvSpPr txBox="1"/>
          <p:nvPr/>
        </p:nvSpPr>
        <p:spPr>
          <a:xfrm>
            <a:off x="1771650" y="1200150"/>
            <a:ext cx="96393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 </a:t>
            </a:r>
            <a:r>
              <a:rPr lang="es-ES" sz="2800" dirty="0">
                <a:solidFill>
                  <a:schemeClr val="accent1"/>
                </a:solidFill>
              </a:rPr>
              <a:t>React</a:t>
            </a:r>
            <a:r>
              <a:rPr lang="es-ES" sz="2800" dirty="0"/>
              <a:t>.</a:t>
            </a:r>
          </a:p>
          <a:p>
            <a:endParaRPr lang="es-ES" sz="2800" dirty="0"/>
          </a:p>
          <a:p>
            <a:r>
              <a:rPr lang="es-ES" sz="2800" dirty="0"/>
              <a:t>Biblioteca de JavaScript desarrollada por Facebook.</a:t>
            </a:r>
          </a:p>
          <a:p>
            <a:endParaRPr lang="es-ES" sz="2800" dirty="0"/>
          </a:p>
          <a:p>
            <a:r>
              <a:rPr lang="es-ES" sz="2800" dirty="0"/>
              <a:t>Ventajas:</a:t>
            </a:r>
          </a:p>
          <a:p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Su gran ecosistema.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Su estabilidad y compatibilidad.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Su rendimiento.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  <p:pic>
        <p:nvPicPr>
          <p:cNvPr id="2054" name="Picture 6" descr="Resultado de imagen de react">
            <a:extLst>
              <a:ext uri="{FF2B5EF4-FFF2-40B4-BE49-F238E27FC236}">
                <a16:creationId xmlns:a16="http://schemas.microsoft.com/office/drawing/2014/main" id="{2CF58644-AED1-42E3-BD0F-B7B1EEE0C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5672" y="3016199"/>
            <a:ext cx="2813247" cy="187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8055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CDC7B4B-C419-48BF-82CC-2BC48CB4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48EB1008-651B-4A11-BE26-075CAEC7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935" y="228477"/>
            <a:ext cx="3508945" cy="1002386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Implementación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28EC53B-7DD3-4B64-9F86-5B46586DDBAC}"/>
              </a:ext>
            </a:extLst>
          </p:cNvPr>
          <p:cNvSpPr txBox="1">
            <a:spLocks/>
          </p:cNvSpPr>
          <p:nvPr/>
        </p:nvSpPr>
        <p:spPr>
          <a:xfrm rot="16200000">
            <a:off x="-2129799" y="2285375"/>
            <a:ext cx="5430838" cy="11077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600" dirty="0"/>
              <a:t>Generación de gráficos para un portal Liferay utilizando React</a:t>
            </a:r>
          </a:p>
        </p:txBody>
      </p:sp>
      <p:pic>
        <p:nvPicPr>
          <p:cNvPr id="6" name="Picture 2" descr="Resultado de imagen de logo urjc blanco">
            <a:extLst>
              <a:ext uri="{FF2B5EF4-FFF2-40B4-BE49-F238E27FC236}">
                <a16:creationId xmlns:a16="http://schemas.microsoft.com/office/drawing/2014/main" id="{B3BCAF6B-6564-454E-A5E6-BE6ECAB75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20"/>
          <a:stretch/>
        </p:blipFill>
        <p:spPr bwMode="auto">
          <a:xfrm>
            <a:off x="436100" y="5938360"/>
            <a:ext cx="607952" cy="91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329EDAF4-E010-4B7E-A70D-3747865B2EC9}"/>
              </a:ext>
            </a:extLst>
          </p:cNvPr>
          <p:cNvSpPr txBox="1">
            <a:spLocks/>
          </p:cNvSpPr>
          <p:nvPr/>
        </p:nvSpPr>
        <p:spPr>
          <a:xfrm>
            <a:off x="2227143" y="3295046"/>
            <a:ext cx="7699615" cy="1237197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A4EAD4B-B02D-4085-913E-C0D2117751FE}"/>
              </a:ext>
            </a:extLst>
          </p:cNvPr>
          <p:cNvSpPr txBox="1"/>
          <p:nvPr/>
        </p:nvSpPr>
        <p:spPr>
          <a:xfrm>
            <a:off x="1771650" y="1200150"/>
            <a:ext cx="96393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En primer lugar, necesitamos: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Configurar variables de entorno del sistema.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Node.js y npm.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C3C9FAC-CB48-4299-B5F3-CE67AE8518C5}"/>
              </a:ext>
            </a:extLst>
          </p:cNvPr>
          <p:cNvSpPr txBox="1"/>
          <p:nvPr/>
        </p:nvSpPr>
        <p:spPr>
          <a:xfrm>
            <a:off x="1771650" y="2716361"/>
            <a:ext cx="96393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En segundo lugar, necesitamos un servidor Liferay.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Tomcat con una versión 7.0 o superior.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JS Portlet Extender.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B257961-0842-4B10-9926-961BA6B11C21}"/>
              </a:ext>
            </a:extLst>
          </p:cNvPr>
          <p:cNvSpPr txBox="1"/>
          <p:nvPr/>
        </p:nvSpPr>
        <p:spPr>
          <a:xfrm>
            <a:off x="1771650" y="4232572"/>
            <a:ext cx="96393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Por último, necesitamos: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 err="1"/>
              <a:t>Yeoman</a:t>
            </a:r>
            <a:r>
              <a:rPr lang="es-ES" sz="2800" dirty="0"/>
              <a:t> y su generador “</a:t>
            </a:r>
            <a:r>
              <a:rPr lang="es-ES" sz="2800" dirty="0" err="1"/>
              <a:t>liferay-bundle</a:t>
            </a:r>
            <a:r>
              <a:rPr lang="es-ES" sz="2800" dirty="0"/>
              <a:t>”.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Configurar pasos del generador.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7F902DE-0CDB-4730-A167-B3D72704EC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4804" y="5140513"/>
            <a:ext cx="4126146" cy="157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6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CDC7B4B-C419-48BF-82CC-2BC48CB4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48EB1008-651B-4A11-BE26-075CAEC7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8630" y="336914"/>
            <a:ext cx="3185339" cy="743083"/>
          </a:xfrm>
        </p:spPr>
        <p:txBody>
          <a:bodyPr>
            <a:normAutofit fontScale="90000"/>
          </a:bodyPr>
          <a:lstStyle/>
          <a:p>
            <a:pPr algn="r"/>
            <a:r>
              <a:rPr lang="es-E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Desarrollo (I)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28EC53B-7DD3-4B64-9F86-5B46586DDBAC}"/>
              </a:ext>
            </a:extLst>
          </p:cNvPr>
          <p:cNvSpPr txBox="1">
            <a:spLocks/>
          </p:cNvSpPr>
          <p:nvPr/>
        </p:nvSpPr>
        <p:spPr>
          <a:xfrm rot="16200000">
            <a:off x="-2129799" y="2285375"/>
            <a:ext cx="5430838" cy="11077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600" dirty="0"/>
              <a:t>Generación de gráficos para un portal Liferay utilizando React</a:t>
            </a:r>
          </a:p>
        </p:txBody>
      </p:sp>
      <p:pic>
        <p:nvPicPr>
          <p:cNvPr id="6" name="Picture 2" descr="Resultado de imagen de logo urjc blanco">
            <a:extLst>
              <a:ext uri="{FF2B5EF4-FFF2-40B4-BE49-F238E27FC236}">
                <a16:creationId xmlns:a16="http://schemas.microsoft.com/office/drawing/2014/main" id="{B3BCAF6B-6564-454E-A5E6-BE6ECAB75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20"/>
          <a:stretch/>
        </p:blipFill>
        <p:spPr bwMode="auto">
          <a:xfrm>
            <a:off x="436100" y="5938360"/>
            <a:ext cx="607952" cy="91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465DCDED-6100-43C2-9086-71DDBB004CF4}"/>
              </a:ext>
            </a:extLst>
          </p:cNvPr>
          <p:cNvSpPr txBox="1">
            <a:spLocks/>
          </p:cNvSpPr>
          <p:nvPr/>
        </p:nvSpPr>
        <p:spPr>
          <a:xfrm>
            <a:off x="2227143" y="1440455"/>
            <a:ext cx="8812530" cy="1879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329EDAF4-E010-4B7E-A70D-3747865B2EC9}"/>
              </a:ext>
            </a:extLst>
          </p:cNvPr>
          <p:cNvSpPr txBox="1">
            <a:spLocks/>
          </p:cNvSpPr>
          <p:nvPr/>
        </p:nvSpPr>
        <p:spPr>
          <a:xfrm>
            <a:off x="2227143" y="3295046"/>
            <a:ext cx="7699615" cy="1237197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776785B-1AC9-4A09-82CD-9AC5BFC5E0F3}"/>
              </a:ext>
            </a:extLst>
          </p:cNvPr>
          <p:cNvSpPr txBox="1"/>
          <p:nvPr/>
        </p:nvSpPr>
        <p:spPr>
          <a:xfrm>
            <a:off x="1771650" y="1200150"/>
            <a:ext cx="96393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Para el desarrollo de la aplicación, necesitamos instalar los paquetes necesarios con el manejador </a:t>
            </a:r>
            <a:r>
              <a:rPr lang="es-ES" sz="2800" dirty="0" err="1"/>
              <a:t>Yarn</a:t>
            </a:r>
            <a:r>
              <a:rPr lang="es-ES" sz="2800" dirty="0"/>
              <a:t>, en este caso: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ECMAScript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“</a:t>
            </a:r>
            <a:r>
              <a:rPr lang="es-ES" sz="2800" dirty="0" err="1"/>
              <a:t>eslint</a:t>
            </a:r>
            <a:r>
              <a:rPr lang="es-ES" sz="2800" dirty="0"/>
              <a:t>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“</a:t>
            </a:r>
            <a:r>
              <a:rPr lang="es-ES" sz="2800" dirty="0" err="1"/>
              <a:t>moment</a:t>
            </a:r>
            <a:r>
              <a:rPr lang="es-ES" sz="2800" dirty="0"/>
              <a:t>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“react-chartjs-2”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“react-chartjs2”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2800" dirty="0"/>
              <a:t>“chart.js”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C912503-148A-4B73-B79F-6D13F39FE6B0}"/>
              </a:ext>
            </a:extLst>
          </p:cNvPr>
          <p:cNvSpPr txBox="1"/>
          <p:nvPr/>
        </p:nvSpPr>
        <p:spPr>
          <a:xfrm>
            <a:off x="1771650" y="4711004"/>
            <a:ext cx="96393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Configuración del fichero “</a:t>
            </a:r>
            <a:r>
              <a:rPr lang="es-ES" sz="2800" dirty="0" err="1"/>
              <a:t>babelrc</a:t>
            </a:r>
            <a:r>
              <a:rPr lang="es-ES" sz="2800" dirty="0"/>
              <a:t>”.</a:t>
            </a:r>
          </a:p>
          <a:p>
            <a:r>
              <a:rPr lang="es-ES" dirty="0"/>
              <a:t>	{</a:t>
            </a:r>
          </a:p>
          <a:p>
            <a:r>
              <a:rPr lang="es-ES" dirty="0"/>
              <a:t>		"</a:t>
            </a:r>
            <a:r>
              <a:rPr lang="es-ES" dirty="0" err="1"/>
              <a:t>presets</a:t>
            </a:r>
            <a:r>
              <a:rPr lang="es-ES" dirty="0"/>
              <a:t>": ["es2015", "</a:t>
            </a:r>
            <a:r>
              <a:rPr lang="es-ES" dirty="0" err="1"/>
              <a:t>react</a:t>
            </a:r>
            <a:r>
              <a:rPr lang="es-ES" dirty="0"/>
              <a:t>"],</a:t>
            </a:r>
          </a:p>
          <a:p>
            <a:r>
              <a:rPr lang="es-ES" dirty="0"/>
              <a:t>		"</a:t>
            </a:r>
            <a:r>
              <a:rPr lang="es-ES" dirty="0" err="1"/>
              <a:t>plugins</a:t>
            </a:r>
            <a:r>
              <a:rPr lang="es-ES" dirty="0"/>
              <a:t>": ["</a:t>
            </a:r>
            <a:r>
              <a:rPr lang="es-ES" dirty="0" err="1"/>
              <a:t>transform-class-properties</a:t>
            </a:r>
            <a:r>
              <a:rPr lang="es-ES" dirty="0"/>
              <a:t>"]</a:t>
            </a:r>
          </a:p>
          <a:p>
            <a:r>
              <a:rPr lang="es-ES" dirty="0"/>
              <a:t>	}</a:t>
            </a:r>
            <a:endParaRPr lang="es-ES" sz="2800" dirty="0"/>
          </a:p>
          <a:p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91761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CDC7B4B-C419-48BF-82CC-2BC48CB4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28EC53B-7DD3-4B64-9F86-5B46586DDBAC}"/>
              </a:ext>
            </a:extLst>
          </p:cNvPr>
          <p:cNvSpPr txBox="1">
            <a:spLocks/>
          </p:cNvSpPr>
          <p:nvPr/>
        </p:nvSpPr>
        <p:spPr>
          <a:xfrm rot="16200000">
            <a:off x="-2129799" y="2285375"/>
            <a:ext cx="5430838" cy="11077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600" dirty="0"/>
              <a:t>Generación de gráficos para un portal Liferay utilizando React</a:t>
            </a:r>
          </a:p>
        </p:txBody>
      </p:sp>
      <p:pic>
        <p:nvPicPr>
          <p:cNvPr id="6" name="Picture 2" descr="Resultado de imagen de logo urjc blanco">
            <a:extLst>
              <a:ext uri="{FF2B5EF4-FFF2-40B4-BE49-F238E27FC236}">
                <a16:creationId xmlns:a16="http://schemas.microsoft.com/office/drawing/2014/main" id="{B3BCAF6B-6564-454E-A5E6-BE6ECAB75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20"/>
          <a:stretch/>
        </p:blipFill>
        <p:spPr bwMode="auto">
          <a:xfrm>
            <a:off x="436100" y="5938360"/>
            <a:ext cx="607952" cy="91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465DCDED-6100-43C2-9086-71DDBB004CF4}"/>
              </a:ext>
            </a:extLst>
          </p:cNvPr>
          <p:cNvSpPr txBox="1">
            <a:spLocks/>
          </p:cNvSpPr>
          <p:nvPr/>
        </p:nvSpPr>
        <p:spPr>
          <a:xfrm>
            <a:off x="2227143" y="1440455"/>
            <a:ext cx="8812530" cy="187981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1" indent="0" algn="just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776785B-1AC9-4A09-82CD-9AC5BFC5E0F3}"/>
              </a:ext>
            </a:extLst>
          </p:cNvPr>
          <p:cNvSpPr txBox="1"/>
          <p:nvPr/>
        </p:nvSpPr>
        <p:spPr>
          <a:xfrm>
            <a:off x="1771650" y="1200150"/>
            <a:ext cx="96393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Con los paquetes instalados, desarrollamos la aplicación, por ejemplo, para obtener los gráficos semanales:</a:t>
            </a:r>
          </a:p>
        </p:txBody>
      </p:sp>
      <p:sp>
        <p:nvSpPr>
          <p:cNvPr id="12" name="1 Título">
            <a:extLst>
              <a:ext uri="{FF2B5EF4-FFF2-40B4-BE49-F238E27FC236}">
                <a16:creationId xmlns:a16="http://schemas.microsoft.com/office/drawing/2014/main" id="{150376CE-3841-4C14-BF9D-E41627459DF3}"/>
              </a:ext>
            </a:extLst>
          </p:cNvPr>
          <p:cNvSpPr txBox="1">
            <a:spLocks/>
          </p:cNvSpPr>
          <p:nvPr/>
        </p:nvSpPr>
        <p:spPr>
          <a:xfrm>
            <a:off x="4998630" y="336914"/>
            <a:ext cx="3185339" cy="743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E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Desarrollo (II)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79F2BCE-1CD6-41AC-89C2-980AA50E7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998" y="2642125"/>
            <a:ext cx="5273554" cy="3565219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91C77BCF-F19D-4463-BEA4-3FB7A1D42817}"/>
              </a:ext>
            </a:extLst>
          </p:cNvPr>
          <p:cNvSpPr txBox="1"/>
          <p:nvPr/>
        </p:nvSpPr>
        <p:spPr>
          <a:xfrm>
            <a:off x="1665089" y="2642125"/>
            <a:ext cx="4524696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sz="2000" dirty="0"/>
              <a:t>Obtenemos los datos de la API.</a:t>
            </a:r>
          </a:p>
          <a:p>
            <a:pPr marL="514350" indent="-514350">
              <a:buFont typeface="+mj-lt"/>
              <a:buAutoNum type="arabicPeriod"/>
            </a:pPr>
            <a:r>
              <a:rPr lang="es-ES" sz="2000" dirty="0"/>
              <a:t>Transformamos los datos en legibles.</a:t>
            </a:r>
          </a:p>
          <a:p>
            <a:pPr marL="514350" indent="-514350">
              <a:buFont typeface="+mj-lt"/>
              <a:buAutoNum type="arabicPeriod"/>
            </a:pPr>
            <a:r>
              <a:rPr lang="es-ES" sz="2000" dirty="0"/>
              <a:t>Obtenemos los días.</a:t>
            </a:r>
          </a:p>
          <a:p>
            <a:pPr marL="514350" indent="-514350">
              <a:buFont typeface="+mj-lt"/>
              <a:buAutoNum type="arabicPeriod"/>
            </a:pPr>
            <a:r>
              <a:rPr lang="es-ES" sz="2000" dirty="0"/>
              <a:t>Obtenemos las temperaturas máximas y mínimas.</a:t>
            </a:r>
          </a:p>
          <a:p>
            <a:pPr marL="514350" indent="-514350">
              <a:buFont typeface="+mj-lt"/>
              <a:buAutoNum type="arabicPeriod"/>
            </a:pPr>
            <a:r>
              <a:rPr lang="es-ES" sz="2000" dirty="0"/>
              <a:t>Formamos un objeto con los datos necesarios para los gráficos.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2363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FCDC7B4B-C419-48BF-82CC-2BC48CB4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F16DE-A0D5-4438-950F-5B1E159C2C2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1 Título">
            <a:extLst>
              <a:ext uri="{FF2B5EF4-FFF2-40B4-BE49-F238E27FC236}">
                <a16:creationId xmlns:a16="http://schemas.microsoft.com/office/drawing/2014/main" id="{48EB1008-651B-4A11-BE26-075CAEC78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8935" y="228477"/>
            <a:ext cx="3508945" cy="1002386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Despliegue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228EC53B-7DD3-4B64-9F86-5B46586DDBAC}"/>
              </a:ext>
            </a:extLst>
          </p:cNvPr>
          <p:cNvSpPr txBox="1">
            <a:spLocks/>
          </p:cNvSpPr>
          <p:nvPr/>
        </p:nvSpPr>
        <p:spPr>
          <a:xfrm rot="16200000">
            <a:off x="-2129799" y="2285375"/>
            <a:ext cx="5430838" cy="11077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3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2600" dirty="0"/>
              <a:t>Generación de gráficos para un portal Liferay utilizando React</a:t>
            </a:r>
          </a:p>
        </p:txBody>
      </p:sp>
      <p:pic>
        <p:nvPicPr>
          <p:cNvPr id="6" name="Picture 2" descr="Resultado de imagen de logo urjc blanco">
            <a:extLst>
              <a:ext uri="{FF2B5EF4-FFF2-40B4-BE49-F238E27FC236}">
                <a16:creationId xmlns:a16="http://schemas.microsoft.com/office/drawing/2014/main" id="{B3BCAF6B-6564-454E-A5E6-BE6ECAB75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620"/>
          <a:stretch/>
        </p:blipFill>
        <p:spPr bwMode="auto">
          <a:xfrm>
            <a:off x="436100" y="5938360"/>
            <a:ext cx="607952" cy="91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Marcador de texto 9">
            <a:extLst>
              <a:ext uri="{FF2B5EF4-FFF2-40B4-BE49-F238E27FC236}">
                <a16:creationId xmlns:a16="http://schemas.microsoft.com/office/drawing/2014/main" id="{329EDAF4-E010-4B7E-A70D-3747865B2EC9}"/>
              </a:ext>
            </a:extLst>
          </p:cNvPr>
          <p:cNvSpPr txBox="1">
            <a:spLocks/>
          </p:cNvSpPr>
          <p:nvPr/>
        </p:nvSpPr>
        <p:spPr>
          <a:xfrm>
            <a:off x="2227143" y="3295046"/>
            <a:ext cx="7699615" cy="1237197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spcBef>
                <a:spcPts val="18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Arial"/>
              <a:buChar char="•"/>
              <a:defRPr sz="1800" b="0" i="0" kern="1200">
                <a:solidFill>
                  <a:schemeClr val="tx2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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lang="en-US" sz="18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4" indent="0">
              <a:buNone/>
            </a:pPr>
            <a:endParaRPr lang="es-E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s-E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CA4EAD4B-B02D-4085-913E-C0D2117751FE}"/>
              </a:ext>
            </a:extLst>
          </p:cNvPr>
          <p:cNvSpPr txBox="1"/>
          <p:nvPr/>
        </p:nvSpPr>
        <p:spPr>
          <a:xfrm>
            <a:off x="1771650" y="1200150"/>
            <a:ext cx="96393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Para desplegar hay que seguir tres pasos:</a:t>
            </a:r>
          </a:p>
          <a:p>
            <a:pPr marL="514350" indent="-514350">
              <a:buFont typeface="+mj-lt"/>
              <a:buAutoNum type="arabicPeriod"/>
            </a:pPr>
            <a:r>
              <a:rPr lang="es-ES" sz="2800" dirty="0"/>
              <a:t>Build.</a:t>
            </a:r>
          </a:p>
          <a:p>
            <a:pPr marL="971550" lvl="1" indent="-514350">
              <a:buFont typeface="Wingdings" panose="05000000000000000000" pitchFamily="2" charset="2"/>
              <a:buChar char="Ø"/>
            </a:pPr>
            <a:r>
              <a:rPr lang="es-ES" sz="2800" dirty="0"/>
              <a:t>Con el comando “npm run build”</a:t>
            </a:r>
          </a:p>
          <a:p>
            <a:pPr marL="514350" indent="-514350">
              <a:buFont typeface="+mj-lt"/>
              <a:buAutoNum type="arabicPeriod"/>
            </a:pPr>
            <a:endParaRPr lang="es-ES" sz="2800" dirty="0"/>
          </a:p>
          <a:p>
            <a:pPr marL="514350" indent="-514350">
              <a:buFont typeface="+mj-lt"/>
              <a:buAutoNum type="arabicPeriod"/>
            </a:pPr>
            <a:r>
              <a:rPr lang="es-ES" sz="2800" dirty="0"/>
              <a:t>Deploy.</a:t>
            </a:r>
          </a:p>
          <a:p>
            <a:pPr marL="971550" lvl="1" indent="-514350">
              <a:buFont typeface="Wingdings" panose="05000000000000000000" pitchFamily="2" charset="2"/>
              <a:buChar char="Ø"/>
            </a:pPr>
            <a:r>
              <a:rPr lang="es-ES" sz="2800" dirty="0"/>
              <a:t>Con el comando “npm run deploy”</a:t>
            </a:r>
          </a:p>
          <a:p>
            <a:pPr marL="514350" indent="-514350">
              <a:buFont typeface="+mj-lt"/>
              <a:buAutoNum type="arabicPeriod"/>
            </a:pPr>
            <a:endParaRPr lang="es-ES" sz="2800" dirty="0"/>
          </a:p>
          <a:p>
            <a:pPr marL="514350" indent="-514350">
              <a:buFont typeface="+mj-lt"/>
              <a:buAutoNum type="arabicPeriod"/>
            </a:pPr>
            <a:r>
              <a:rPr lang="es-ES" sz="2800" dirty="0"/>
              <a:t>Posicionamiento.</a:t>
            </a:r>
          </a:p>
          <a:p>
            <a:pPr marL="971550" lvl="1" indent="-514350">
              <a:buFont typeface="+mj-lt"/>
              <a:buAutoNum type="arabicPeriod"/>
            </a:pPr>
            <a:endParaRPr lang="es-ES" sz="2800" dirty="0"/>
          </a:p>
          <a:p>
            <a:pPr marL="514350" indent="-514350">
              <a:buFont typeface="+mj-lt"/>
              <a:buAutoNum type="arabicPeriod"/>
            </a:pPr>
            <a:endParaRPr lang="es-ES" sz="2800" dirty="0"/>
          </a:p>
          <a:p>
            <a:pPr marL="514350" indent="-514350">
              <a:buFont typeface="+mj-lt"/>
              <a:buAutoNum type="arabicPeriod"/>
            </a:pPr>
            <a:endParaRPr lang="es-ES" sz="280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CC4F0D7-30CD-4C50-9020-726F399299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2461" y="4258596"/>
            <a:ext cx="3297231" cy="239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467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353</TotalTime>
  <Words>469</Words>
  <Application>Microsoft Office PowerPoint</Application>
  <PresentationFormat>Panorámica</PresentationFormat>
  <Paragraphs>120</Paragraphs>
  <Slides>11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Times New Roman</vt:lpstr>
      <vt:lpstr>Wingdings</vt:lpstr>
      <vt:lpstr>Wingdings 2</vt:lpstr>
      <vt:lpstr>Tema de Office</vt:lpstr>
      <vt:lpstr>Generador de gráficos para un portal Liferay utilizando React</vt:lpstr>
      <vt:lpstr>Resumen</vt:lpstr>
      <vt:lpstr>Motivación</vt:lpstr>
      <vt:lpstr>Tecnologías</vt:lpstr>
      <vt:lpstr>Tecnologías</vt:lpstr>
      <vt:lpstr>Implementación</vt:lpstr>
      <vt:lpstr>Desarrollo (I)</vt:lpstr>
      <vt:lpstr>Presentación de PowerPoint</vt:lpstr>
      <vt:lpstr>Despliegue</vt:lpstr>
      <vt:lpstr>Resultados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Generador de gráficos para un portal Liferay utilizando React</dc:title>
  <dc:creator>Rubén Barrado Jiménez</dc:creator>
  <cp:lastModifiedBy>Rubén Barrado Jiménez</cp:lastModifiedBy>
  <cp:revision>21</cp:revision>
  <dcterms:created xsi:type="dcterms:W3CDTF">2019-06-26T17:33:37Z</dcterms:created>
  <dcterms:modified xsi:type="dcterms:W3CDTF">2019-07-01T16:15:08Z</dcterms:modified>
</cp:coreProperties>
</file>

<file path=docProps/thumbnail.jpeg>
</file>